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334" r:id="rId4"/>
    <p:sldId id="3316" r:id="rId5"/>
    <p:sldId id="3335" r:id="rId6"/>
    <p:sldId id="3320" r:id="rId7"/>
    <p:sldId id="3337" r:id="rId8"/>
    <p:sldId id="3338" r:id="rId9"/>
    <p:sldId id="3322" r:id="rId10"/>
    <p:sldId id="3324" r:id="rId11"/>
    <p:sldId id="3323" r:id="rId12"/>
    <p:sldId id="3325" r:id="rId13"/>
    <p:sldId id="3328" r:id="rId14"/>
    <p:sldId id="3326" r:id="rId15"/>
    <p:sldId id="3317" r:id="rId16"/>
    <p:sldId id="3330" r:id="rId17"/>
    <p:sldId id="3329" r:id="rId18"/>
    <p:sldId id="3331" r:id="rId19"/>
    <p:sldId id="3318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rimsrud" initials="AG" lastIdx="3" clrIdx="0">
    <p:extLst>
      <p:ext uri="{19B8F6BF-5375-455C-9EA6-DF929625EA0E}">
        <p15:presenceInfo xmlns:p15="http://schemas.microsoft.com/office/powerpoint/2012/main" userId="f85a3dff-7d89-4dbf-9104-c8b3290d15ec" providerId="Windows Live"/>
      </p:ext>
    </p:extLst>
  </p:cmAuthor>
  <p:cmAuthor id="2" name="Lynne Wilkinson" initials="LW" lastIdx="6" clrIdx="1">
    <p:extLst>
      <p:ext uri="{19B8F6BF-5375-455C-9EA6-DF929625EA0E}">
        <p15:presenceInfo xmlns:p15="http://schemas.microsoft.com/office/powerpoint/2012/main" userId="a048b546011a2e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E"/>
    <a:srgbClr val="EE1450"/>
    <a:srgbClr val="E8303B"/>
    <a:srgbClr val="383333"/>
    <a:srgbClr val="51284F"/>
    <a:srgbClr val="105CAA"/>
    <a:srgbClr val="F3A821"/>
    <a:srgbClr val="0099D2"/>
    <a:srgbClr val="FEF3D4"/>
    <a:srgbClr val="F8E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2830" autoAdjust="0"/>
  </p:normalViewPr>
  <p:slideViewPr>
    <p:cSldViewPr snapToGrid="0" snapToObjects="1">
      <p:cViewPr varScale="1">
        <p:scale>
          <a:sx n="104" d="100"/>
          <a:sy n="104" d="100"/>
        </p:scale>
        <p:origin x="888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Health%20Team\SI\Ngandiwa\Siyenza\SiyenzaInterAgencyTool\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Health%20Team\SI\Ngandiwa\Siyenza\SiyenzaInterAgencyTool\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[All.xlsx]baseline!baseline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baseline="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  <a:cs typeface="+mn-cs"/>
              </a:rPr>
              <a:t>TX_CURR Gains</a:t>
            </a:r>
          </a:p>
        </c:rich>
      </c:tx>
      <c:layout>
        <c:manualLayout>
          <c:xMode val="edge"/>
          <c:yMode val="edge"/>
          <c:x val="0.26181149113027574"/>
          <c:y val="2.611593170539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baseline!$B$3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B9-47C6-86A5-5BC367C027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B9-47C6-86A5-5BC367C027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baseline!$A$4:$A$6</c:f>
              <c:strCache>
                <c:ptCount val="2"/>
                <c:pt idx="0">
                  <c:v>3/1/2019</c:v>
                </c:pt>
                <c:pt idx="1">
                  <c:v>5/10/2019</c:v>
                </c:pt>
              </c:strCache>
            </c:strRef>
          </c:cat>
          <c:val>
            <c:numRef>
              <c:f>baseline!$B$4:$B$6</c:f>
              <c:numCache>
                <c:formatCode>#,##0</c:formatCode>
                <c:ptCount val="2"/>
                <c:pt idx="0">
                  <c:v>1358400</c:v>
                </c:pt>
                <c:pt idx="1">
                  <c:v>1435227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B9-47C6-86A5-5BC367C02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260264"/>
        <c:axId val="2122257128"/>
      </c:barChart>
      <c:catAx>
        <c:axId val="2122260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257128"/>
        <c:crosses val="autoZero"/>
        <c:auto val="1"/>
        <c:lblAlgn val="ctr"/>
        <c:lblOffset val="100"/>
        <c:noMultiLvlLbl val="0"/>
      </c:catAx>
      <c:valAx>
        <c:axId val="2122257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2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baseline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2400" b="1" i="0" u="none" strike="noStrike" kern="1200" baseline="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  <a:cs typeface="+mn-cs"/>
              </a:rPr>
              <a:t>TX_NET_NEW Achievement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1" i="0" u="none" strike="noStrike" kern="1200" baseline="0">
              <a:solidFill>
                <a:prstClr val="black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baseline!$A$75</c:f>
              <c:strCache>
                <c:ptCount val="1"/>
                <c:pt idx="0">
                  <c:v>NET_NEW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baseline!$B$75</c:f>
              <c:numCache>
                <c:formatCode>#,##0</c:formatCode>
                <c:ptCount val="1"/>
                <c:pt idx="0">
                  <c:v>76827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2-401C-80B2-99540CBF9D0D}"/>
            </c:ext>
          </c:extLst>
        </c:ser>
        <c:ser>
          <c:idx val="1"/>
          <c:order val="1"/>
          <c:tx>
            <c:strRef>
              <c:f>baseline!$A$76</c:f>
              <c:strCache>
                <c:ptCount val="1"/>
                <c:pt idx="0">
                  <c:v>NET_NEW Target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baseline!$B$76</c:f>
              <c:numCache>
                <c:formatCode>#,##0</c:formatCode>
                <c:ptCount val="1"/>
                <c:pt idx="0">
                  <c:v>75104.754763440855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2-401C-80B2-99540CBF9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910664"/>
        <c:axId val="2079904056"/>
      </c:barChart>
      <c:lineChart>
        <c:grouping val="standard"/>
        <c:varyColors val="0"/>
        <c:ser>
          <c:idx val="2"/>
          <c:order val="2"/>
          <c:tx>
            <c:strRef>
              <c:f>baseline!$A$77</c:f>
              <c:strCache>
                <c:ptCount val="1"/>
                <c:pt idx="0">
                  <c:v>%Achievement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triangle"/>
            <c:size val="9"/>
            <c:spPr>
              <a:solidFill>
                <a:schemeClr val="accent4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baseline!$B$77</c:f>
              <c:numCache>
                <c:formatCode>0%</c:formatCode>
                <c:ptCount val="1"/>
                <c:pt idx="0">
                  <c:v>1.022931241064347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72-401C-80B2-99540CBF9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900072"/>
        <c:axId val="2079902472"/>
      </c:lineChart>
      <c:catAx>
        <c:axId val="20799106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majorTickMark val="out"/>
        <c:minorTickMark val="none"/>
        <c:tickLblPos val="nextTo"/>
        <c:crossAx val="2079904056"/>
        <c:crosses val="autoZero"/>
        <c:auto val="1"/>
        <c:lblAlgn val="ctr"/>
        <c:lblOffset val="100"/>
        <c:noMultiLvlLbl val="0"/>
      </c:catAx>
      <c:valAx>
        <c:axId val="2079904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10664"/>
        <c:crosses val="autoZero"/>
        <c:crossBetween val="between"/>
      </c:valAx>
      <c:valAx>
        <c:axId val="20799024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00072"/>
        <c:crosses val="max"/>
        <c:crossBetween val="between"/>
      </c:valAx>
      <c:catAx>
        <c:axId val="2079900072"/>
        <c:scaling>
          <c:orientation val="minMax"/>
        </c:scaling>
        <c:delete val="1"/>
        <c:axPos val="b"/>
        <c:majorTickMark val="out"/>
        <c:minorTickMark val="none"/>
        <c:tickLblPos val="nextTo"/>
        <c:crossAx val="2079902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7997-0B89-40EC-854A-28FA50216636}" type="datetimeFigureOut">
              <a:rPr lang="en-ZA" smtClean="0"/>
              <a:t>2019/07/20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2931-D98B-445A-88B7-0C4F9161600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34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60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14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689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82931-D98B-445A-88B7-0C4F91616003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776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D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274639"/>
            <a:ext cx="11247863" cy="1143000"/>
          </a:xfrm>
        </p:spPr>
        <p:txBody>
          <a:bodyPr>
            <a:noAutofit/>
          </a:bodyPr>
          <a:lstStyle/>
          <a:p>
            <a:r>
              <a:rPr lang="en-US" dirty="0"/>
              <a:t>Approaches for Re-Engagement – Preventing losses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36878"/>
            <a:ext cx="65305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300" dirty="0">
                <a:solidFill>
                  <a:schemeClr val="tx1"/>
                </a:solidFill>
              </a:rPr>
              <a:t>SMS reminders in local languages before all appointments and within 24 hours for any missed appointments (prevent clients getting added to early-missed list)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300" dirty="0">
                <a:solidFill>
                  <a:schemeClr val="tx1"/>
                </a:solidFill>
              </a:rPr>
              <a:t>Dedicated linkage officers at each facility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300" dirty="0">
                <a:solidFill>
                  <a:schemeClr val="tx1"/>
                </a:solidFill>
              </a:rPr>
              <a:t>Having clients returned to care be fast-tracked upon arrival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300" dirty="0">
                <a:solidFill>
                  <a:schemeClr val="tx1"/>
                </a:solidFill>
              </a:rPr>
              <a:t>Providing call center etiquette training for all linkage officers as patients are lost who feel linkage officers don’t have ‘manners’ or skills</a:t>
            </a:r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042987" y="1417639"/>
            <a:ext cx="3788229" cy="1288239"/>
          </a:xfrm>
          <a:prstGeom prst="wedgeRoundRectCallout">
            <a:avLst>
              <a:gd name="adj1" fmla="val -67877"/>
              <a:gd name="adj2" fmla="val -383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6253" y="1558212"/>
            <a:ext cx="3458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Good Day. This is a message from the Staff and Manager at xxx Clinic. According to our clinic records, you missed your scheduled appointment 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42987" y="2960301"/>
            <a:ext cx="3788229" cy="1288239"/>
          </a:xfrm>
          <a:prstGeom prst="wedgeRoundRectCallout">
            <a:avLst>
              <a:gd name="adj1" fmla="val -67877"/>
              <a:gd name="adj2" fmla="val -3832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6253" y="3107094"/>
            <a:ext cx="3458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Goeie dag. Dit is 'n boodskap van die Personeel en Bestuurder by xxx Clinic. Volgens ons kliniekrekords het u u geskeduleerde afspraak gemis ...</a:t>
            </a:r>
            <a:endParaRPr lang="en-US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8111411" y="4502963"/>
            <a:ext cx="3788229" cy="1288239"/>
          </a:xfrm>
          <a:prstGeom prst="wedgeRoundRectCallout">
            <a:avLst>
              <a:gd name="adj1" fmla="val -67877"/>
              <a:gd name="adj2" fmla="val -3832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41567" y="4562306"/>
            <a:ext cx="32408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Mholweni</a:t>
            </a:r>
            <a:r>
              <a:rPr lang="en-US" sz="1400" dirty="0"/>
              <a:t> </a:t>
            </a:r>
            <a:r>
              <a:rPr lang="en-US" sz="1400" dirty="0" err="1"/>
              <a:t>emini</a:t>
            </a:r>
            <a:r>
              <a:rPr lang="en-US" sz="1400" dirty="0"/>
              <a:t> </a:t>
            </a:r>
            <a:r>
              <a:rPr lang="en-US" sz="1400" dirty="0" err="1"/>
              <a:t>nje</a:t>
            </a:r>
            <a:r>
              <a:rPr lang="en-US" sz="1400" dirty="0"/>
              <a:t>. Lo </a:t>
            </a:r>
            <a:r>
              <a:rPr lang="en-US" sz="1400" dirty="0" err="1"/>
              <a:t>ngumyalezo</a:t>
            </a:r>
            <a:r>
              <a:rPr lang="en-US" sz="1400" dirty="0"/>
              <a:t> </a:t>
            </a:r>
            <a:r>
              <a:rPr lang="en-US" sz="1400" dirty="0" err="1"/>
              <a:t>ovela</a:t>
            </a:r>
            <a:r>
              <a:rPr lang="en-US" sz="1400" dirty="0"/>
              <a:t> </a:t>
            </a:r>
            <a:r>
              <a:rPr lang="en-US" sz="1400" dirty="0" err="1"/>
              <a:t>kubasebenzi</a:t>
            </a:r>
            <a:r>
              <a:rPr lang="en-US" sz="1400" dirty="0"/>
              <a:t> </a:t>
            </a:r>
            <a:r>
              <a:rPr lang="en-US" sz="1400" dirty="0" err="1"/>
              <a:t>kunye</a:t>
            </a:r>
            <a:r>
              <a:rPr lang="en-US" sz="1400" dirty="0"/>
              <a:t> </a:t>
            </a:r>
            <a:r>
              <a:rPr lang="en-US" sz="1400" dirty="0" err="1"/>
              <a:t>nabaphathi</a:t>
            </a:r>
            <a:r>
              <a:rPr lang="en-US" sz="1400" dirty="0"/>
              <a:t> </a:t>
            </a:r>
            <a:r>
              <a:rPr lang="en-US" sz="1400" dirty="0" err="1"/>
              <a:t>kwi</a:t>
            </a:r>
            <a:r>
              <a:rPr lang="en-US" sz="1400" dirty="0"/>
              <a:t>-XXX Clinic. </a:t>
            </a:r>
            <a:r>
              <a:rPr lang="en-US" sz="1400" dirty="0" err="1"/>
              <a:t>Ngokwezikopi</a:t>
            </a:r>
            <a:r>
              <a:rPr lang="en-US" sz="1400" dirty="0"/>
              <a:t> </a:t>
            </a:r>
            <a:r>
              <a:rPr lang="en-US" sz="1400" dirty="0" err="1"/>
              <a:t>zethu</a:t>
            </a:r>
            <a:r>
              <a:rPr lang="en-US" sz="1400" dirty="0"/>
              <a:t> </a:t>
            </a:r>
            <a:r>
              <a:rPr lang="en-US" sz="1400" dirty="0" err="1"/>
              <a:t>zeekliniki</a:t>
            </a:r>
            <a:r>
              <a:rPr lang="en-US" sz="1400" dirty="0"/>
              <a:t>, </a:t>
            </a:r>
            <a:r>
              <a:rPr lang="en-US" sz="1400" dirty="0" err="1"/>
              <a:t>ulahlekile</a:t>
            </a:r>
            <a:r>
              <a:rPr lang="en-US" sz="1400" dirty="0"/>
              <a:t> </a:t>
            </a:r>
            <a:r>
              <a:rPr lang="en-US" sz="1400" dirty="0" err="1"/>
              <a:t>ukuqeshwa</a:t>
            </a:r>
            <a:r>
              <a:rPr lang="en-US" sz="1400" dirty="0"/>
              <a:t> </a:t>
            </a:r>
            <a:r>
              <a:rPr lang="en-US" sz="1400" dirty="0" err="1"/>
              <a:t>kwakho</a:t>
            </a:r>
            <a:r>
              <a:rPr lang="en-US" sz="1400" dirty="0"/>
              <a:t> </a:t>
            </a:r>
            <a:r>
              <a:rPr lang="en-US" sz="1400" dirty="0" err="1"/>
              <a:t>okucwangcisiweyo</a:t>
            </a:r>
            <a:r>
              <a:rPr lang="en-US" sz="14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1728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Re-Engagement –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75" y="1289306"/>
            <a:ext cx="10945517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Cell phones at all facilities for SMS and phone calls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Client tracing beginning within 24 hours of missed appointment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Counselors to make after-hours calls for clients missing </a:t>
            </a:r>
            <a:r>
              <a:rPr lang="en-US" sz="2800" dirty="0" err="1">
                <a:solidFill>
                  <a:schemeClr val="tx1"/>
                </a:solidFill>
              </a:rPr>
              <a:t>appts</a:t>
            </a:r>
            <a:endParaRPr lang="en-US" sz="28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Aligning outreach with school health teams to trace school-going defaulters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Youth ambassadors trace students at technical/vocational colleges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Community-Based Organizations for tracing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Tracers to work in their home communities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Tracers are aligned with Community Health Workers if outside their home communities</a:t>
            </a:r>
          </a:p>
        </p:txBody>
      </p:sp>
    </p:spTree>
    <p:extLst>
      <p:ext uri="{BB962C8B-B14F-4D97-AF65-F5344CB8AC3E}">
        <p14:creationId xmlns:p14="http://schemas.microsoft.com/office/powerpoint/2010/main" val="249508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Re-Engagement – Data/File Flow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Teams review files to confirm missed appointments, not data error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Use of tracking registers to trace people to a final outcome</a:t>
            </a:r>
          </a:p>
          <a:p>
            <a:r>
              <a:rPr lang="en-US" sz="2800" dirty="0"/>
              <a:t>Pre-pulling charts to know clients with appointment, also reduces waiting times </a:t>
            </a:r>
          </a:p>
          <a:p>
            <a:r>
              <a:rPr lang="en-US" sz="2800" dirty="0"/>
              <a:t>Using a “box-system” to identify client folders for clients expected to arrive each day</a:t>
            </a:r>
          </a:p>
          <a:p>
            <a:r>
              <a:rPr lang="en-US" sz="2800" dirty="0"/>
              <a:t>Confirming contact information at each visit to ensure that details are accurate to assist with future tracing, if needed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811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8232" y="6096000"/>
            <a:ext cx="2048256" cy="649445"/>
          </a:xfrm>
          <a:prstGeom prst="rect">
            <a:avLst/>
          </a:prstGeom>
          <a:solidFill>
            <a:srgbClr val="FFFA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Filing at </a:t>
            </a:r>
            <a:r>
              <a:rPr lang="en-US" dirty="0" err="1"/>
              <a:t>Laudium</a:t>
            </a:r>
            <a:r>
              <a:rPr lang="en-US" dirty="0"/>
              <a:t> CHC in Tshwane</a:t>
            </a: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5117C5D7-3680-4AB7-BA39-9375ABC19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90" y="1222669"/>
            <a:ext cx="5080752" cy="3809572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7974A7F-976C-4240-AA43-162F2D14F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3" y="1285345"/>
            <a:ext cx="4997162" cy="3746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7424" y="4281699"/>
            <a:ext cx="198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1497" y="4281699"/>
            <a:ext cx="198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5326" y="2032823"/>
            <a:ext cx="5079893" cy="38109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7262" t="23333" r="64643" b="18000"/>
          <a:stretch/>
        </p:blipFill>
        <p:spPr>
          <a:xfrm>
            <a:off x="514187" y="1688544"/>
            <a:ext cx="6938173" cy="35232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2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1907"/>
          <a:stretch/>
        </p:blipFill>
        <p:spPr bwMode="auto">
          <a:xfrm>
            <a:off x="4835359" y="1789089"/>
            <a:ext cx="2127065" cy="19888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54916" y="1359652"/>
            <a:ext cx="4281156" cy="2825785"/>
          </a:xfrm>
          <a:prstGeom prst="wedgeEllipseCallout">
            <a:avLst>
              <a:gd name="adj1" fmla="val 68233"/>
              <a:gd name="adj2" fmla="val 129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Re-Engagement – Patient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973" y="1588420"/>
            <a:ext cx="5074763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Offering extended and weekend hours for HIV testing and ART initiation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Providing male linkage officers and adherence counselors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Expanding internal and external pick-up points (</a:t>
            </a:r>
            <a:r>
              <a:rPr lang="en-US" dirty="0" err="1">
                <a:solidFill>
                  <a:schemeClr val="tx1"/>
                </a:solidFill>
              </a:rPr>
              <a:t>PuPs</a:t>
            </a:r>
            <a:r>
              <a:rPr lang="en-US" dirty="0">
                <a:solidFill>
                  <a:schemeClr val="tx1"/>
                </a:solidFill>
              </a:rPr>
              <a:t>), ART lockers, adherence clubs, etc.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36" t="5365" r="16900" b="4166"/>
          <a:stretch/>
        </p:blipFill>
        <p:spPr>
          <a:xfrm>
            <a:off x="210312" y="3851401"/>
            <a:ext cx="3859650" cy="2839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7502" y="1723353"/>
            <a:ext cx="3736623" cy="246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600" i="1" dirty="0">
                <a:latin typeface="Calibri" panose="020F0502020204030204"/>
              </a:rPr>
              <a:t>I don’t like health facilities. They’re for women.</a:t>
            </a:r>
          </a:p>
          <a:p>
            <a:pPr defTabSz="914126"/>
            <a:endParaRPr lang="en-US" sz="800" i="1" dirty="0">
              <a:latin typeface="Calibri" panose="020F0502020204030204"/>
            </a:endParaRPr>
          </a:p>
          <a:p>
            <a:pPr defTabSz="914126"/>
            <a:r>
              <a:rPr lang="en-US" sz="1600" i="1" dirty="0">
                <a:latin typeface="Calibri" panose="020F0502020204030204"/>
              </a:rPr>
              <a:t>I like information from my friends or the radio because it’s in my local language. </a:t>
            </a:r>
          </a:p>
          <a:p>
            <a:pPr defTabSz="914126"/>
            <a:endParaRPr lang="en-US" sz="1000" i="1" dirty="0">
              <a:latin typeface="Calibri" panose="020F0502020204030204"/>
            </a:endParaRPr>
          </a:p>
          <a:p>
            <a:pPr defTabSz="914126"/>
            <a:r>
              <a:rPr lang="en-US" sz="1600" i="1" dirty="0">
                <a:latin typeface="Calibri" panose="020F0502020204030204"/>
              </a:rPr>
              <a:t>As a HIV+ man, I just want to get my ART and then get on with my business. I have money to earn! </a:t>
            </a:r>
          </a:p>
          <a:p>
            <a:pPr defTabSz="914126"/>
            <a:endParaRPr lang="en-US" sz="2399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381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Results: March – May, 2019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61227"/>
              </p:ext>
            </p:extLst>
          </p:nvPr>
        </p:nvGraphicFramePr>
        <p:xfrm>
          <a:off x="6411952" y="1417639"/>
          <a:ext cx="4682220" cy="486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302572"/>
              </p:ext>
            </p:extLst>
          </p:nvPr>
        </p:nvGraphicFramePr>
        <p:xfrm>
          <a:off x="774295" y="1398720"/>
          <a:ext cx="4724400" cy="477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810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Drivers to Siyenza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719" y="1618310"/>
            <a:ext cx="3881681" cy="4188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4767D69-38DD-47EB-8700-2748B0E1E183}"/>
              </a:ext>
            </a:extLst>
          </p:cNvPr>
          <p:cNvSpPr txBox="1">
            <a:spLocks/>
          </p:cNvSpPr>
          <p:nvPr/>
        </p:nvSpPr>
        <p:spPr>
          <a:xfrm>
            <a:off x="626651" y="1618310"/>
            <a:ext cx="6610489" cy="4830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Franklin Gothic Book" panose="020B0503020102020204" pitchFamily="34" charset="0"/>
                <a:cs typeface="Arial" pitchFamily="34" charset="0"/>
              </a:rPr>
              <a:t>National Department of Health (NDOH) Circular guided expectations for DOH staff, external </a:t>
            </a:r>
            <a:r>
              <a:rPr lang="en-US" sz="2600" dirty="0" err="1">
                <a:latin typeface="Franklin Gothic Book" panose="020B0503020102020204" pitchFamily="34" charset="0"/>
                <a:cs typeface="Arial" pitchFamily="34" charset="0"/>
              </a:rPr>
              <a:t>PuPs</a:t>
            </a:r>
            <a:r>
              <a:rPr lang="en-US" sz="2600" dirty="0">
                <a:latin typeface="Franklin Gothic Book" panose="020B0503020102020204" pitchFamily="34" charset="0"/>
                <a:cs typeface="Arial" pitchFamily="34" charset="0"/>
              </a:rPr>
              <a:t>, extended/weekend hours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Franklin Gothic Book" panose="020B0503020102020204" pitchFamily="34" charset="0"/>
                <a:cs typeface="Arial" pitchFamily="34" charset="0"/>
              </a:rPr>
              <a:t>Intensified site-level engagement by PEPFAR technical staff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Franklin Gothic Book" panose="020B0503020102020204" pitchFamily="34" charset="0"/>
                <a:cs typeface="Arial" pitchFamily="34" charset="0"/>
              </a:rPr>
              <a:t>Daily calls with NDOH colleagues to troubleshoot urgent issues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Franklin Gothic Book" panose="020B0503020102020204" pitchFamily="34" charset="0"/>
                <a:cs typeface="Arial" pitchFamily="34" charset="0"/>
              </a:rPr>
              <a:t>Partners being flexible to fill staffing gaps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 dirty="0">
                <a:latin typeface="Franklin Gothic Book" panose="020B0503020102020204" pitchFamily="34" charset="0"/>
                <a:cs typeface="Arial" pitchFamily="34" charset="0"/>
              </a:rPr>
              <a:t>Use of daily/weekly data to hold partners accountable for progress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plans for improved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436" y="1316738"/>
            <a:ext cx="6859524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Deploying Case Managers to manage all new HIV positive patients for the first 12 months (until eligible for decanting)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Second NDOH circular to address current challenges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Demand creation for extended/weekend hours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Expanding patient options further: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Maximizing decanting with additional </a:t>
            </a:r>
            <a:r>
              <a:rPr lang="en-US" dirty="0" err="1"/>
              <a:t>PuPs</a:t>
            </a:r>
            <a:r>
              <a:rPr lang="en-US" dirty="0"/>
              <a:t> and mobile services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Targeting previous defaulted clients with a “Welcome Back” approach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5" b="96689" l="1765" r="99059">
                        <a14:foregroundMark x1="10471" y1="32450" x2="12353" y2="93377"/>
                        <a14:foregroundMark x1="5294" y1="33444" x2="8706" y2="54305"/>
                        <a14:foregroundMark x1="14000" y1="31788" x2="19765" y2="42384"/>
                        <a14:foregroundMark x1="21059" y1="64570" x2="21294" y2="78146"/>
                        <a14:foregroundMark x1="21412" y1="63907" x2="21059" y2="71854"/>
                        <a14:foregroundMark x1="2941" y1="64238" x2="2824" y2="80795"/>
                        <a14:foregroundMark x1="6118" y1="82781" x2="10706" y2="82781"/>
                        <a14:foregroundMark x1="42941" y1="17881" x2="69765" y2="73841"/>
                        <a14:foregroundMark x1="71882" y1="10927" x2="73294" y2="21523"/>
                        <a14:foregroundMark x1="76941" y1="8940" x2="76941" y2="8940"/>
                        <a14:foregroundMark x1="76941" y1="8940" x2="76941" y2="23841"/>
                        <a14:foregroundMark x1="82824" y1="45364" x2="94353" y2="57616"/>
                        <a14:foregroundMark x1="97412" y1="46358" x2="97412" y2="63245"/>
                        <a14:foregroundMark x1="82118" y1="51325" x2="93529" y2="71854"/>
                        <a14:foregroundMark x1="40353" y1="25497" x2="28118" y2="63907"/>
                        <a14:foregroundMark x1="32235" y1="54636" x2="56941" y2="57285"/>
                        <a14:foregroundMark x1="38471" y1="73510" x2="49294" y2="73841"/>
                      </a14:backgroundRemoval>
                    </a14:imgEffect>
                  </a14:imgLayer>
                </a14:imgProps>
              </a:ext>
            </a:extLst>
          </a:blip>
          <a:srcRect l="24291"/>
          <a:stretch/>
        </p:blipFill>
        <p:spPr>
          <a:xfrm>
            <a:off x="7680960" y="4413581"/>
            <a:ext cx="4054786" cy="1902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5" b="96689" l="1765" r="99059">
                        <a14:foregroundMark x1="10471" y1="32450" x2="12353" y2="93377"/>
                        <a14:foregroundMark x1="5294" y1="33444" x2="8706" y2="54305"/>
                        <a14:foregroundMark x1="14000" y1="31788" x2="19765" y2="42384"/>
                        <a14:foregroundMark x1="21059" y1="64570" x2="21294" y2="78146"/>
                        <a14:foregroundMark x1="21412" y1="63907" x2="21059" y2="71854"/>
                        <a14:foregroundMark x1="2941" y1="64238" x2="2824" y2="80795"/>
                        <a14:foregroundMark x1="6118" y1="82781" x2="10706" y2="82781"/>
                        <a14:foregroundMark x1="42941" y1="17881" x2="69765" y2="73841"/>
                        <a14:foregroundMark x1="71882" y1="10927" x2="73294" y2="21523"/>
                        <a14:foregroundMark x1="76941" y1="8940" x2="76941" y2="8940"/>
                        <a14:foregroundMark x1="76941" y1="8940" x2="76941" y2="23841"/>
                        <a14:foregroundMark x1="82824" y1="45364" x2="94353" y2="57616"/>
                        <a14:foregroundMark x1="97412" y1="46358" x2="97412" y2="63245"/>
                        <a14:foregroundMark x1="82118" y1="51325" x2="93529" y2="71854"/>
                        <a14:foregroundMark x1="40353" y1="25497" x2="28118" y2="63907"/>
                        <a14:foregroundMark x1="32235" y1="54636" x2="56941" y2="57285"/>
                        <a14:foregroundMark x1="38471" y1="73510" x2="49294" y2="73841"/>
                      </a14:backgroundRemoval>
                    </a14:imgEffect>
                  </a14:imgLayer>
                </a14:imgProps>
              </a:ext>
            </a:extLst>
          </a:blip>
          <a:srcRect r="76688"/>
          <a:stretch/>
        </p:blipFill>
        <p:spPr>
          <a:xfrm>
            <a:off x="8686511" y="0"/>
            <a:ext cx="2895889" cy="44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2651762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The findings and conclusions in this presentation are those of the author and do not necessarily represent the official position of the Centers for Disease Control and Prevention (CDC).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9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/>
          <a:stretch/>
        </p:blipFill>
        <p:spPr>
          <a:xfrm>
            <a:off x="528970" y="1499616"/>
            <a:ext cx="6306028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7810" y="1499616"/>
            <a:ext cx="4313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National, Provincial, District, and Municipal Departments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CDC South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USAID South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PEPFAR South Africa’s Implementing Partners </a:t>
            </a:r>
          </a:p>
        </p:txBody>
      </p:sp>
    </p:spTree>
    <p:extLst>
      <p:ext uri="{BB962C8B-B14F-4D97-AF65-F5344CB8AC3E}">
        <p14:creationId xmlns:p14="http://schemas.microsoft.com/office/powerpoint/2010/main" val="335405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“Siyenza”: PEPFAR supported re-engagement approach in South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729216" cy="2039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Jonathan Grund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Quality Improvement Branch Chief, Siyenza Lead, CDC South Africa</a:t>
            </a:r>
          </a:p>
          <a:p>
            <a:pPr>
              <a:spcBef>
                <a:spcPts val="0"/>
              </a:spcBef>
            </a:pPr>
            <a:r>
              <a:rPr lang="en-ZA" sz="2600" dirty="0"/>
              <a:t>“Sticky Linkage”: Latest evidence and strategies satellite</a:t>
            </a:r>
          </a:p>
          <a:p>
            <a:pPr>
              <a:spcBef>
                <a:spcPts val="0"/>
              </a:spcBef>
            </a:pPr>
            <a:r>
              <a:rPr lang="en-ZA" sz="2600" dirty="0"/>
              <a:t>Sunday 21 July</a:t>
            </a:r>
          </a:p>
          <a:p>
            <a:pPr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Africa’s HIV cascade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E5AF6-5732-4C88-AEC1-FA3C738C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70" y="1151136"/>
            <a:ext cx="4612532" cy="462806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F17E33A-E7B8-BE44-A679-BAD8437AFF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4052" y="3450992"/>
          <a:ext cx="7127133" cy="2607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9107">
                  <a:extLst>
                    <a:ext uri="{9D8B030D-6E8A-4147-A177-3AD203B41FA5}">
                      <a16:colId xmlns:a16="http://schemas.microsoft.com/office/drawing/2014/main" val="1027708659"/>
                    </a:ext>
                  </a:extLst>
                </a:gridCol>
                <a:gridCol w="1231747">
                  <a:extLst>
                    <a:ext uri="{9D8B030D-6E8A-4147-A177-3AD203B41FA5}">
                      <a16:colId xmlns:a16="http://schemas.microsoft.com/office/drawing/2014/main" val="4223159893"/>
                    </a:ext>
                  </a:extLst>
                </a:gridCol>
                <a:gridCol w="1237070">
                  <a:extLst>
                    <a:ext uri="{9D8B030D-6E8A-4147-A177-3AD203B41FA5}">
                      <a16:colId xmlns:a16="http://schemas.microsoft.com/office/drawing/2014/main" val="3295158334"/>
                    </a:ext>
                  </a:extLst>
                </a:gridCol>
                <a:gridCol w="1613782">
                  <a:extLst>
                    <a:ext uri="{9D8B030D-6E8A-4147-A177-3AD203B41FA5}">
                      <a16:colId xmlns:a16="http://schemas.microsoft.com/office/drawing/2014/main" val="2677226936"/>
                    </a:ext>
                  </a:extLst>
                </a:gridCol>
                <a:gridCol w="1425427">
                  <a:extLst>
                    <a:ext uri="{9D8B030D-6E8A-4147-A177-3AD203B41FA5}">
                      <a16:colId xmlns:a16="http://schemas.microsoft.com/office/drawing/2014/main" val="2960503872"/>
                    </a:ext>
                  </a:extLst>
                </a:gridCol>
              </a:tblGrid>
              <a:tr h="454560">
                <a:tc>
                  <a:txBody>
                    <a:bodyPr/>
                    <a:lstStyle/>
                    <a:p>
                      <a:pPr algn="ctr"/>
                      <a:endParaRPr lang="en-US" sz="1600" kern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&lt;15</a:t>
                      </a:r>
                    </a:p>
                  </a:txBody>
                  <a:tcPr marL="68580" marR="68580" marT="45708" marB="457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15+ Male</a:t>
                      </a:r>
                    </a:p>
                  </a:txBody>
                  <a:tcPr marL="68580" marR="68580" marT="45708" marB="457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15+ Female</a:t>
                      </a:r>
                    </a:p>
                  </a:txBody>
                  <a:tcPr marL="68580" marR="68580" marT="45708" marB="457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marL="68580" marR="68580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70976"/>
                  </a:ext>
                </a:extLst>
              </a:tr>
              <a:tr h="415323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PLHIV*</a:t>
                      </a:r>
                    </a:p>
                  </a:txBody>
                  <a:tcPr marL="68580" marR="68580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337,361</a:t>
                      </a:r>
                    </a:p>
                  </a:txBody>
                  <a:tcPr marL="9523" marR="9523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2,622,903</a:t>
                      </a:r>
                    </a:p>
                  </a:txBody>
                  <a:tcPr marL="9523" marR="9523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4,651,117</a:t>
                      </a:r>
                    </a:p>
                  </a:txBody>
                  <a:tcPr marL="9523" marR="9523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7,497,771</a:t>
                      </a:r>
                    </a:p>
                  </a:txBody>
                  <a:tcPr marL="68580" marR="68580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85225"/>
                  </a:ext>
                </a:extLst>
              </a:tr>
              <a:tr h="55390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1st 90: Status Known*</a:t>
                      </a:r>
                    </a:p>
                  </a:txBody>
                  <a:tcPr marL="68580" marR="68580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79%</a:t>
                      </a:r>
                    </a:p>
                  </a:txBody>
                  <a:tcPr marL="9523" marR="9523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89%</a:t>
                      </a:r>
                    </a:p>
                  </a:txBody>
                  <a:tcPr marL="9523" marR="9523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93%</a:t>
                      </a:r>
                    </a:p>
                  </a:txBody>
                  <a:tcPr marL="9523" marR="9523" marT="95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91%</a:t>
                      </a:r>
                    </a:p>
                  </a:txBody>
                  <a:tcPr marL="68580" marR="68580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819014"/>
                  </a:ext>
                </a:extLst>
              </a:tr>
              <a:tr h="55390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2nd 90: ART Coverage*</a:t>
                      </a:r>
                    </a:p>
                  </a:txBody>
                  <a:tcPr marL="68580" marR="68580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68%</a:t>
                      </a:r>
                    </a:p>
                  </a:txBody>
                  <a:tcPr marL="68580" marR="68580" marT="45708" marB="457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62%</a:t>
                      </a:r>
                    </a:p>
                  </a:txBody>
                  <a:tcPr marL="68580" marR="68580" marT="45708" marB="457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68%</a:t>
                      </a:r>
                    </a:p>
                  </a:txBody>
                  <a:tcPr marL="68580" marR="68580" marT="45708" marB="4570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65%</a:t>
                      </a:r>
                    </a:p>
                  </a:txBody>
                  <a:tcPr marL="68580" marR="68580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33676"/>
                  </a:ext>
                </a:extLst>
              </a:tr>
              <a:tr h="55390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3rd 90: Viral Suppression***</a:t>
                      </a:r>
                    </a:p>
                  </a:txBody>
                  <a:tcPr marL="68580" marR="68580" marT="45708" marB="4570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67%</a:t>
                      </a:r>
                    </a:p>
                  </a:txBody>
                  <a:tcPr marL="68580" marR="68580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83%</a:t>
                      </a:r>
                    </a:p>
                  </a:txBody>
                  <a:tcPr marL="68580" marR="68580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87%</a:t>
                      </a:r>
                    </a:p>
                  </a:txBody>
                  <a:tcPr marL="68580" marR="68580" marT="45708" marB="4570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85%</a:t>
                      </a:r>
                    </a:p>
                  </a:txBody>
                  <a:tcPr marL="68580" marR="68580" marT="45708" marB="457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5326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5D2B8CB-AEB8-4B40-82E2-09455680E3C2}"/>
              </a:ext>
            </a:extLst>
          </p:cNvPr>
          <p:cNvSpPr txBox="1"/>
          <p:nvPr/>
        </p:nvSpPr>
        <p:spPr>
          <a:xfrm>
            <a:off x="40722" y="5749466"/>
            <a:ext cx="4136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* Thembisa 4.1: </a:t>
            </a:r>
            <a:r>
              <a:rPr lang="en-ZA" sz="1200" i="1" dirty="0">
                <a:latin typeface="Franklin Gothic Book" panose="020B0503020102020204" pitchFamily="34" charset="0"/>
              </a:rPr>
              <a:t>Johnson LF, Dorrington RE, Moolla H, (2017) Progress towards the 2020 targets for HIV diagnosis and antiretroviral treatment in South Africa, Southern African Journal of HIV Medicine,18(1): a694</a:t>
            </a:r>
          </a:p>
          <a:p>
            <a:r>
              <a:rPr lang="en-US" sz="1200" dirty="0">
                <a:latin typeface="Franklin Gothic Book" panose="020B0503020102020204" pitchFamily="34" charset="0"/>
              </a:rPr>
              <a:t>*** NHLS viral load dashboard 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7985C-8BA2-469E-9CF5-1E4335BF87E4}"/>
              </a:ext>
            </a:extLst>
          </p:cNvPr>
          <p:cNvSpPr txBox="1"/>
          <p:nvPr/>
        </p:nvSpPr>
        <p:spPr>
          <a:xfrm>
            <a:off x="1363687" y="3374889"/>
            <a:ext cx="834672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85%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27249-A9D6-4403-9F68-ED8B3E4711EB}"/>
              </a:ext>
            </a:extLst>
          </p:cNvPr>
          <p:cNvSpPr txBox="1"/>
          <p:nvPr/>
        </p:nvSpPr>
        <p:spPr>
          <a:xfrm>
            <a:off x="797336" y="3376021"/>
            <a:ext cx="834672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65%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4DA26-3D83-409D-A866-8192EAB1B249}"/>
              </a:ext>
            </a:extLst>
          </p:cNvPr>
          <p:cNvSpPr txBox="1"/>
          <p:nvPr/>
        </p:nvSpPr>
        <p:spPr>
          <a:xfrm>
            <a:off x="230985" y="3377153"/>
            <a:ext cx="834672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91%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08A9D-B71A-F646-940E-DB7D21EBC246}"/>
              </a:ext>
            </a:extLst>
          </p:cNvPr>
          <p:cNvGrpSpPr/>
          <p:nvPr/>
        </p:nvGrpSpPr>
        <p:grpSpPr>
          <a:xfrm>
            <a:off x="6268680" y="1657062"/>
            <a:ext cx="154549" cy="1509123"/>
            <a:chOff x="0" y="0"/>
            <a:chExt cx="112119" cy="10308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39AFB9-7E34-0548-8C02-844FA461B810}"/>
                </a:ext>
              </a:extLst>
            </p:cNvPr>
            <p:cNvSpPr/>
            <p:nvPr/>
          </p:nvSpPr>
          <p:spPr>
            <a:xfrm>
              <a:off x="0" y="0"/>
              <a:ext cx="109567" cy="107328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30D523-A89E-594B-862F-0833144DBE0C}"/>
                </a:ext>
              </a:extLst>
            </p:cNvPr>
            <p:cNvSpPr/>
            <p:nvPr/>
          </p:nvSpPr>
          <p:spPr>
            <a:xfrm>
              <a:off x="0" y="184714"/>
              <a:ext cx="109567" cy="107328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5D1A07-6875-0B4A-AF1B-9FF9F448771C}"/>
                </a:ext>
              </a:extLst>
            </p:cNvPr>
            <p:cNvSpPr/>
            <p:nvPr/>
          </p:nvSpPr>
          <p:spPr>
            <a:xfrm>
              <a:off x="0" y="369427"/>
              <a:ext cx="109567" cy="107328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FDB9B8-AD2E-2B4B-8D76-15326C956206}"/>
                </a:ext>
              </a:extLst>
            </p:cNvPr>
            <p:cNvSpPr/>
            <p:nvPr/>
          </p:nvSpPr>
          <p:spPr>
            <a:xfrm>
              <a:off x="0" y="554141"/>
              <a:ext cx="109567" cy="107328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BF5126-A177-A749-9CD7-E6D30EC3D879}"/>
                </a:ext>
              </a:extLst>
            </p:cNvPr>
            <p:cNvSpPr/>
            <p:nvPr/>
          </p:nvSpPr>
          <p:spPr>
            <a:xfrm>
              <a:off x="2552" y="923521"/>
              <a:ext cx="109567" cy="10732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2C53C7-89E1-F34E-9981-9AA9BEB3B69E}"/>
                </a:ext>
              </a:extLst>
            </p:cNvPr>
            <p:cNvSpPr/>
            <p:nvPr/>
          </p:nvSpPr>
          <p:spPr>
            <a:xfrm>
              <a:off x="983" y="735490"/>
              <a:ext cx="109567" cy="107328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26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AE47DB9-CCE0-4C67-B238-5602B0A962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8811" y="1600383"/>
          <a:ext cx="4600054" cy="1553588"/>
        </p:xfrm>
        <a:graphic>
          <a:graphicData uri="http://schemas.openxmlformats.org/drawingml/2006/table">
            <a:tbl>
              <a:tblPr/>
              <a:tblGrid>
                <a:gridCol w="2320089">
                  <a:extLst>
                    <a:ext uri="{9D8B030D-6E8A-4147-A177-3AD203B41FA5}">
                      <a16:colId xmlns:a16="http://schemas.microsoft.com/office/drawing/2014/main" val="466179014"/>
                    </a:ext>
                  </a:extLst>
                </a:gridCol>
                <a:gridCol w="2279965">
                  <a:extLst>
                    <a:ext uri="{9D8B030D-6E8A-4147-A177-3AD203B41FA5}">
                      <a16:colId xmlns:a16="http://schemas.microsoft.com/office/drawing/2014/main" val="810251538"/>
                    </a:ext>
                  </a:extLst>
                </a:gridCol>
              </a:tblGrid>
              <a:tr h="254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HIV+ Status Known  (6,841,203)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02452"/>
                  </a:ext>
                </a:extLst>
              </a:tr>
              <a:tr h="254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HIV+ Status Unknown  (656,568)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50679"/>
                  </a:ext>
                </a:extLst>
              </a:tr>
              <a:tr h="2540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HIV+ Status Known, On ART  (4,437,947)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614833"/>
                  </a:ext>
                </a:extLst>
              </a:tr>
              <a:tr h="2831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HIV+, Status Known, Not on ART  (2,403,256)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80131"/>
                  </a:ext>
                </a:extLst>
              </a:tr>
              <a:tr h="2540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On ART, Virally Suppressed  (3,772,255)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67407"/>
                  </a:ext>
                </a:extLst>
              </a:tr>
              <a:tr h="2540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kern="1200" dirty="0">
                          <a:solidFill>
                            <a:srgbClr val="383333"/>
                          </a:solidFill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On ART, Not virally Suppressed  (665,692)</a:t>
                      </a:r>
                    </a:p>
                  </a:txBody>
                  <a:tcPr marL="7618" marR="7618" marT="761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2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47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Siyenza?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180D672-4FB6-4EEA-9F79-DED8D91E280D}"/>
              </a:ext>
            </a:extLst>
          </p:cNvPr>
          <p:cNvSpPr txBox="1">
            <a:spLocks/>
          </p:cNvSpPr>
          <p:nvPr/>
        </p:nvSpPr>
        <p:spPr>
          <a:xfrm>
            <a:off x="192025" y="5159098"/>
            <a:ext cx="5184647" cy="20364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South African President Cyril </a:t>
            </a:r>
            <a:r>
              <a:rPr lang="en-US" sz="2000" i="1" dirty="0" err="1"/>
              <a:t>Ramaphosa</a:t>
            </a:r>
            <a:r>
              <a:rPr lang="en-US" sz="2000" i="1" dirty="0"/>
              <a:t>, State of the Nation Address, June 20, 2019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4" y="1738151"/>
            <a:ext cx="5092527" cy="3303755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180D672-4FB6-4EEA-9F79-DED8D91E280D}"/>
              </a:ext>
            </a:extLst>
          </p:cNvPr>
          <p:cNvSpPr txBox="1">
            <a:spLocks/>
          </p:cNvSpPr>
          <p:nvPr/>
        </p:nvSpPr>
        <p:spPr>
          <a:xfrm>
            <a:off x="5504688" y="1417639"/>
            <a:ext cx="6687312" cy="48917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“We remain concerned about rising HIV infections rates, particularly among young women, and the relatively low numbers of men testing for HIV and starting treatment.”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“We will intensify our work to implement the 90-90-90 strategy to end HIV as a public health threat, which includes </a:t>
            </a:r>
            <a:r>
              <a:rPr lang="en-US" sz="2800" b="1" dirty="0">
                <a:solidFill>
                  <a:schemeClr val="tx1"/>
                </a:solidFill>
              </a:rPr>
              <a:t>increasing the number of people on treatment by at least another 2 million by December 2020</a:t>
            </a:r>
            <a:r>
              <a:rPr lang="en-US" sz="2800" dirty="0">
                <a:solidFill>
                  <a:schemeClr val="tx1"/>
                </a:solidFill>
              </a:rPr>
              <a:t>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00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“Siyenza”?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74" y="1422484"/>
            <a:ext cx="6719550" cy="436540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40392" y="1673168"/>
            <a:ext cx="4894934" cy="249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FY19 Q1 (red circle)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anose="020B0503020102020204" pitchFamily="34" charset="0"/>
              </a:rPr>
              <a:t>Biggest drop in TX_NET_NEW in 4 quarters</a:t>
            </a:r>
          </a:p>
          <a:p>
            <a:pPr algn="ctr"/>
            <a:r>
              <a:rPr lang="en-US" sz="2600" b="1" dirty="0">
                <a:solidFill>
                  <a:srgbClr val="008000"/>
                </a:solidFill>
                <a:latin typeface="Franklin Gothic Book" panose="020B0503020102020204" pitchFamily="34" charset="0"/>
              </a:rPr>
              <a:t>FY19Q2 (green circle)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anose="020B0503020102020204" pitchFamily="34" charset="0"/>
              </a:rPr>
              <a:t>South Africa surpassed 200,000 TX_NET_NEW - a first</a:t>
            </a:r>
          </a:p>
        </p:txBody>
      </p:sp>
      <p:sp>
        <p:nvSpPr>
          <p:cNvPr id="10" name="Oval 9"/>
          <p:cNvSpPr/>
          <p:nvPr/>
        </p:nvSpPr>
        <p:spPr>
          <a:xfrm>
            <a:off x="4238806" y="2919663"/>
            <a:ext cx="1014984" cy="1698030"/>
          </a:xfrm>
          <a:prstGeom prst="ellipse">
            <a:avLst/>
          </a:prstGeom>
          <a:noFill/>
          <a:ln w="19050">
            <a:solidFill>
              <a:srgbClr val="EE14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0392" y="4455476"/>
            <a:ext cx="48949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latin typeface="Franklin Gothic Book" panose="020B0503020102020204" pitchFamily="34" charset="0"/>
              </a:rPr>
              <a:t>TX_NET_NEW results are higher than TX_NEW = improvement in retention and return of patients to care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7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9" y="274639"/>
            <a:ext cx="11504341" cy="1143000"/>
          </a:xfrm>
        </p:spPr>
        <p:txBody>
          <a:bodyPr>
            <a:noAutofit/>
          </a:bodyPr>
          <a:lstStyle/>
          <a:p>
            <a:r>
              <a:rPr lang="en-US" dirty="0"/>
              <a:t>Siyenza is based on “Stop, Listen, and Fix”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28" y="1394305"/>
            <a:ext cx="10560472" cy="4525963"/>
          </a:xfrm>
        </p:spPr>
        <p:txBody>
          <a:bodyPr>
            <a:normAutofit/>
          </a:bodyPr>
          <a:lstStyle/>
          <a:p>
            <a:pPr marL="1034739" lvl="2" indent="-457063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399" b="1" dirty="0">
                <a:solidFill>
                  <a:prstClr val="black"/>
                </a:solidFill>
              </a:rPr>
              <a:t>Intensive performance management at 343 high burden facilities</a:t>
            </a:r>
          </a:p>
          <a:p>
            <a:pPr marL="1716088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black"/>
                </a:solidFill>
              </a:rPr>
              <a:t>Implement </a:t>
            </a:r>
            <a:r>
              <a:rPr lang="en-US" sz="2399" b="1" dirty="0">
                <a:solidFill>
                  <a:prstClr val="black"/>
                </a:solidFill>
              </a:rPr>
              <a:t>program fundamentals </a:t>
            </a:r>
            <a:r>
              <a:rPr lang="en-US" sz="2399" dirty="0">
                <a:solidFill>
                  <a:prstClr val="black"/>
                </a:solidFill>
              </a:rPr>
              <a:t>well at all levels (e.g., same day initiation; </a:t>
            </a:r>
            <a:r>
              <a:rPr lang="en-US" sz="2400" dirty="0">
                <a:solidFill>
                  <a:prstClr val="black"/>
                </a:solidFill>
              </a:rPr>
              <a:t>trace and support return of “out of care” clients; </a:t>
            </a:r>
            <a:r>
              <a:rPr lang="en-US" sz="2399" dirty="0">
                <a:solidFill>
                  <a:prstClr val="black"/>
                </a:solidFill>
              </a:rPr>
              <a:t>moving stable patients into differentiated care)</a:t>
            </a:r>
          </a:p>
          <a:p>
            <a:pPr marL="1716088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prstClr val="black"/>
                </a:solidFill>
              </a:rPr>
              <a:t>Follow the data</a:t>
            </a:r>
            <a:r>
              <a:rPr lang="en-US" sz="2399" dirty="0">
                <a:solidFill>
                  <a:prstClr val="black"/>
                </a:solidFill>
              </a:rPr>
              <a:t>: reach men and young women with tailored programs; find and link the missing PLHIV to ART</a:t>
            </a:r>
          </a:p>
          <a:p>
            <a:pPr marL="1716088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prstClr val="black"/>
                </a:solidFill>
              </a:rPr>
              <a:t>Improve data systems and data use </a:t>
            </a:r>
            <a:r>
              <a:rPr lang="en-US" sz="2399" dirty="0">
                <a:solidFill>
                  <a:prstClr val="black"/>
                </a:solidFill>
              </a:rPr>
              <a:t>at all levels</a:t>
            </a:r>
          </a:p>
          <a:p>
            <a:pPr marL="1716088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black"/>
                </a:solidFill>
              </a:rPr>
              <a:t>Continue and optimize </a:t>
            </a:r>
            <a:r>
              <a:rPr lang="en-US" sz="2399" b="1" dirty="0">
                <a:solidFill>
                  <a:prstClr val="black"/>
                </a:solidFill>
              </a:rPr>
              <a:t>surge interventions</a:t>
            </a:r>
          </a:p>
          <a:p>
            <a:pPr marL="1716088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prstClr val="black"/>
                </a:solidFill>
              </a:rPr>
              <a:t>Expand engagement with Civil Society </a:t>
            </a:r>
            <a:r>
              <a:rPr lang="en-US" sz="2399" dirty="0">
                <a:solidFill>
                  <a:prstClr val="black"/>
                </a:solidFill>
              </a:rPr>
              <a:t>and implement People’s COP proposals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3" b="100000" l="391" r="43457">
                        <a14:foregroundMark x1="15234" y1="18986" x2="2832" y2="50975"/>
                        <a14:foregroundMark x1="15137" y1="19376" x2="12988" y2="64109"/>
                        <a14:foregroundMark x1="14746" y1="19896" x2="4492" y2="36801"/>
                        <a14:foregroundMark x1="2930" y1="38231" x2="1855" y2="40312"/>
                        <a14:foregroundMark x1="10156" y1="40182" x2="6250" y2="62419"/>
                        <a14:foregroundMark x1="17480" y1="18856" x2="17383" y2="19376"/>
                        <a14:foregroundMark x1="17383" y1="19376" x2="18164" y2="24057"/>
                        <a14:foregroundMark x1="16602" y1="19506" x2="25781" y2="20286"/>
                        <a14:foregroundMark x1="23145" y1="23017" x2="22656" y2="64369"/>
                        <a14:foregroundMark x1="20703" y1="18596" x2="26563" y2="19636"/>
                        <a14:foregroundMark x1="26660" y1="20546" x2="34766" y2="37451"/>
                        <a14:foregroundMark x1="28125" y1="21456" x2="32910" y2="28869"/>
                        <a14:foregroundMark x1="35156" y1="37061" x2="33984" y2="54746"/>
                        <a14:foregroundMark x1="35449" y1="35501" x2="37012" y2="46684"/>
                        <a14:foregroundMark x1="33105" y1="50195" x2="30469" y2="64369"/>
                        <a14:foregroundMark x1="34668" y1="56567" x2="32715" y2="68010"/>
                        <a14:foregroundMark x1="35254" y1="57737" x2="33496" y2="67230"/>
                        <a14:foregroundMark x1="27246" y1="29779" x2="27832" y2="51495"/>
                        <a14:backgroundMark x1="35059" y1="29389" x2="40137" y2="41612"/>
                        <a14:backgroundMark x1="9863" y1="20416" x2="7324" y2="24187"/>
                        <a14:backgroundMark x1="16602" y1="17035" x2="19727" y2="17295"/>
                        <a14:backgroundMark x1="2344" y1="34720" x2="586" y2="44603"/>
                        <a14:backgroundMark x1="1172" y1="44213" x2="391" y2="47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1421567"/>
            <a:ext cx="7239151" cy="54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Siyenza’s</a:t>
            </a:r>
            <a:r>
              <a:rPr lang="en-US" dirty="0"/>
              <a:t> focus on high volume facilities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417639"/>
            <a:ext cx="85086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itchFamily="34" charset="0"/>
              </a:rPr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Book" panose="020B0503020102020204" pitchFamily="34" charset="0"/>
                <a:cs typeface="Arial" pitchFamily="34" charset="0"/>
              </a:rPr>
              <a:t>Used FY19 Q1 results from DATIM Genie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Book" panose="020B0503020102020204" pitchFamily="34" charset="0"/>
                <a:cs typeface="Arial" pitchFamily="34" charset="0"/>
              </a:rPr>
              <a:t>Focused on sites contributing to 40% of TX_CURR: 1,289,706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Book" panose="020B0503020102020204" pitchFamily="34" charset="0"/>
                <a:cs typeface="Arial" pitchFamily="34" charset="0"/>
              </a:rPr>
              <a:t>Removed hospitals (low/negative growth; transfers and down-referrals)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Book" panose="020B0503020102020204" pitchFamily="34" charset="0"/>
                <a:cs typeface="Arial" pitchFamily="34" charset="0"/>
              </a:rPr>
              <a:t>Ranked sites, generated site substitutions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Franklin Gothic Book" panose="020B0503020102020204" pitchFamily="34" charset="0"/>
                <a:cs typeface="Arial" pitchFamily="34" charset="0"/>
              </a:rPr>
              <a:t>Shared site list with the partners for input</a:t>
            </a:r>
            <a:endParaRPr lang="en-US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CC2677-FC77-5747-8F89-8DFC354D99B5}"/>
              </a:ext>
            </a:extLst>
          </p:cNvPr>
          <p:cNvSpPr/>
          <p:nvPr/>
        </p:nvSpPr>
        <p:spPr>
          <a:xfrm>
            <a:off x="8813494" y="1287081"/>
            <a:ext cx="3116570" cy="5442332"/>
          </a:xfrm>
          <a:prstGeom prst="ellipse">
            <a:avLst/>
          </a:prstGeom>
          <a:solidFill>
            <a:srgbClr val="E83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CC1C69-67AA-244B-8AC4-723FA501D104}"/>
              </a:ext>
            </a:extLst>
          </p:cNvPr>
          <p:cNvSpPr/>
          <p:nvPr/>
        </p:nvSpPr>
        <p:spPr>
          <a:xfrm>
            <a:off x="9233211" y="4080715"/>
            <a:ext cx="2349190" cy="2648698"/>
          </a:xfrm>
          <a:prstGeom prst="ellipse">
            <a:avLst/>
          </a:prstGeom>
          <a:solidFill>
            <a:srgbClr val="F3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46275-026C-D743-A9E2-C5E0D56C4569}"/>
              </a:ext>
            </a:extLst>
          </p:cNvPr>
          <p:cNvSpPr txBox="1"/>
          <p:nvPr/>
        </p:nvSpPr>
        <p:spPr>
          <a:xfrm>
            <a:off x="9693431" y="4328756"/>
            <a:ext cx="1428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latin typeface="Franklin Gothic Book" panose="020B0503020102020204" pitchFamily="34" charset="0"/>
              </a:rPr>
              <a:t>Siyenza</a:t>
            </a:r>
            <a:r>
              <a:rPr lang="en-US" sz="2000" b="1" dirty="0">
                <a:latin typeface="Franklin Gothic Book" panose="020B0503020102020204" pitchFamily="34" charset="0"/>
              </a:rPr>
              <a:t> Focus Facilities </a:t>
            </a:r>
            <a:r>
              <a:rPr lang="en-US" dirty="0">
                <a:latin typeface="Franklin Gothic Book" panose="020B0503020102020204" pitchFamily="34" charset="0"/>
              </a:rPr>
              <a:t>(n=343)</a:t>
            </a:r>
          </a:p>
          <a:p>
            <a:pPr lvl="0" algn="ctr"/>
            <a:r>
              <a:rPr lang="en-US" dirty="0">
                <a:latin typeface="Franklin Gothic Book" panose="020B0503020102020204" pitchFamily="34" charset="0"/>
              </a:rPr>
              <a:t>40% of TX_CURR (1,289,706)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A7BF-4CFF-F541-86C3-18D80EFE53A7}"/>
              </a:ext>
            </a:extLst>
          </p:cNvPr>
          <p:cNvSpPr txBox="1"/>
          <p:nvPr/>
        </p:nvSpPr>
        <p:spPr>
          <a:xfrm>
            <a:off x="9693431" y="1342414"/>
            <a:ext cx="1428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b="1" dirty="0"/>
          </a:p>
          <a:p>
            <a:pPr lvl="0" algn="ctr"/>
            <a:r>
              <a:rPr lang="en-US" b="1" dirty="0">
                <a:solidFill>
                  <a:schemeClr val="bg1"/>
                </a:solidFill>
              </a:rPr>
              <a:t>All</a:t>
            </a:r>
          </a:p>
          <a:p>
            <a:pPr lvl="0"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PEPFAR-supported facilities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(n=2,453)</a:t>
            </a:r>
          </a:p>
          <a:p>
            <a:pPr lvl="0"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100% of TX_CURR</a:t>
            </a:r>
          </a:p>
          <a:p>
            <a:pPr lvl="0"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(3,209,269)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8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3C6FE5-FE4B-4842-A4F5-D6E12566DB42}"/>
              </a:ext>
            </a:extLst>
          </p:cNvPr>
          <p:cNvSpPr txBox="1">
            <a:spLocks/>
          </p:cNvSpPr>
          <p:nvPr/>
        </p:nvSpPr>
        <p:spPr>
          <a:xfrm>
            <a:off x="516824" y="1308891"/>
            <a:ext cx="5345418" cy="4796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Metrics: </a:t>
            </a:r>
            <a:r>
              <a:rPr lang="en-US" sz="2400" dirty="0">
                <a:solidFill>
                  <a:srgbClr val="E8303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TX_NET_NEW 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(measure for success)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b="1" dirty="0">
              <a:solidFill>
                <a:prstClr val="black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Other indicators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TX_CURR_28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HTS_TST_POS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HTS_TST_POS_IP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HTS_TST_POS_Weekend/Extended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TX_NEW_IP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TX_NEW_SAMEDAY</a:t>
            </a:r>
          </a:p>
          <a:p>
            <a:r>
              <a:rPr lang="en-US" sz="2400" dirty="0" err="1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TX_NEW_Weekend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/Extended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TX_NEW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TPT Initiated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EARLYMISSED, LATEMISSED, </a:t>
            </a:r>
            <a:r>
              <a:rPr lang="en-US" sz="2400" dirty="0" err="1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uLTFU</a:t>
            </a: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pPr lvl="1"/>
            <a:endParaRPr lang="en-US" b="1" dirty="0">
              <a:solidFill>
                <a:prstClr val="black"/>
              </a:solidFill>
            </a:endParaRPr>
          </a:p>
          <a:p>
            <a:pPr lvl="1"/>
            <a:endParaRPr lang="en-US" b="1" dirty="0">
              <a:solidFill>
                <a:prstClr val="black"/>
              </a:solidFill>
            </a:endParaRPr>
          </a:p>
          <a:p>
            <a:pPr lvl="1"/>
            <a:endParaRPr lang="en-US" b="1" dirty="0">
              <a:solidFill>
                <a:prstClr val="black"/>
              </a:solidFill>
            </a:endParaRPr>
          </a:p>
          <a:p>
            <a:pPr lvl="1"/>
            <a:endParaRPr lang="en-US" b="1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DE71726-200D-400C-80C3-A164EF131BC6}"/>
              </a:ext>
            </a:extLst>
          </p:cNvPr>
          <p:cNvSpPr txBox="1">
            <a:spLocks/>
          </p:cNvSpPr>
          <p:nvPr/>
        </p:nvSpPr>
        <p:spPr>
          <a:xfrm>
            <a:off x="6388199" y="2016087"/>
            <a:ext cx="4748457" cy="2784337"/>
          </a:xfrm>
          <a:prstGeom prst="rect">
            <a:avLst/>
          </a:prstGeom>
          <a:ln w="38100">
            <a:solidFill>
              <a:srgbClr val="F3A82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Target Assumptions</a:t>
            </a:r>
          </a:p>
          <a:p>
            <a:r>
              <a:rPr lang="en-US" sz="22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All sites need to demonstrate improvement in retention so that TX_NET_NEW = TX_NEW (100%)</a:t>
            </a:r>
          </a:p>
          <a:p>
            <a:r>
              <a:rPr lang="en-US" sz="22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All sites need to have linkage rates at or exceeding 95%: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TX_NEW/HTS_POS = 95%</a:t>
            </a:r>
          </a:p>
          <a:p>
            <a:endParaRPr lang="en-US" sz="2799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011" y="3139806"/>
            <a:ext cx="5311231" cy="1803837"/>
          </a:xfrm>
          <a:prstGeom prst="rect">
            <a:avLst/>
          </a:prstGeom>
          <a:noFill/>
          <a:ln w="38100"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2092" y="5683284"/>
            <a:ext cx="5369068" cy="422160"/>
          </a:xfrm>
          <a:prstGeom prst="rect">
            <a:avLst/>
          </a:prstGeom>
          <a:noFill/>
          <a:ln w="38100"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13344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Siyenza relies on existing and new indicators</a:t>
            </a:r>
          </a:p>
        </p:txBody>
      </p:sp>
    </p:spTree>
    <p:extLst>
      <p:ext uri="{BB962C8B-B14F-4D97-AF65-F5344CB8AC3E}">
        <p14:creationId xmlns:p14="http://schemas.microsoft.com/office/powerpoint/2010/main" val="136318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Siyenza facilities align with PLHIV and unmet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" y="1351843"/>
            <a:ext cx="12191278" cy="42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8649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15614</TotalTime>
  <Words>1260</Words>
  <Application>Microsoft Macintosh PowerPoint</Application>
  <PresentationFormat>Widescreen</PresentationFormat>
  <Paragraphs>165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Raleway</vt:lpstr>
      <vt:lpstr>Wingdings</vt:lpstr>
      <vt:lpstr>AIDS 2016_Template</vt:lpstr>
      <vt:lpstr>PowerPoint Presentation</vt:lpstr>
      <vt:lpstr>“Siyenza”: PEPFAR supported re-engagement approach in South Africa</vt:lpstr>
      <vt:lpstr>South Africa’s HIV cascade</vt:lpstr>
      <vt:lpstr>Why are we doing Siyenza?</vt:lpstr>
      <vt:lpstr>Why are we doing “Siyenza”?</vt:lpstr>
      <vt:lpstr>Siyenza is based on “Stop, Listen, and Fix” approach</vt:lpstr>
      <vt:lpstr>Siyenza’s focus on high volume facilities</vt:lpstr>
      <vt:lpstr>PowerPoint Presentation</vt:lpstr>
      <vt:lpstr>Siyenza facilities align with PLHIV and unmet need </vt:lpstr>
      <vt:lpstr>Approaches for Re-Engagement – Preventing losses</vt:lpstr>
      <vt:lpstr>Approaches for Re-Engagement – Tracing</vt:lpstr>
      <vt:lpstr>Approaches for Re-Engagement – Data/File Flow  </vt:lpstr>
      <vt:lpstr>Addressing Filing at Laudium CHC in Tshwane</vt:lpstr>
      <vt:lpstr>Approaches for Re-Engagement – Patient Options</vt:lpstr>
      <vt:lpstr>Key Results: March – May, 2019</vt:lpstr>
      <vt:lpstr>Key Drivers to Siyenza Success</vt:lpstr>
      <vt:lpstr>Continued plans for improved retention</vt:lpstr>
      <vt:lpstr>Disclaimer</vt:lpstr>
      <vt:lpstr>Acknowledgments 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85</cp:revision>
  <cp:lastPrinted>2017-01-16T15:31:13Z</cp:lastPrinted>
  <dcterms:created xsi:type="dcterms:W3CDTF">2017-01-13T09:09:35Z</dcterms:created>
  <dcterms:modified xsi:type="dcterms:W3CDTF">2019-07-21T02:29:46Z</dcterms:modified>
</cp:coreProperties>
</file>